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2" r:id="rId5"/>
    <p:sldId id="263" r:id="rId6"/>
    <p:sldId id="259" r:id="rId7"/>
    <p:sldId id="265" r:id="rId8"/>
    <p:sldId id="266" r:id="rId9"/>
    <p:sldId id="268" r:id="rId10"/>
    <p:sldId id="260" r:id="rId11"/>
    <p:sldId id="26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1" d="100"/>
          <a:sy n="91" d="100"/>
        </p:scale>
        <p:origin x="672" y="-2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11.png>
</file>

<file path=ppt/media/image12.jpeg>
</file>

<file path=ppt/media/image14.jpeg>
</file>

<file path=ppt/media/image15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jpeg>
</file>

<file path=ppt/media/image4.jpe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9EDD25-D60D-4082-9E7D-E6EEFC304944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1B7D1-EADF-4DCA-B24A-A738946869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75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1B7D1-EADF-4DCA-B24A-A738946869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87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354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67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0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23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8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887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485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86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98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010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93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B3E29E-90A0-4A97-9F2E-2CF735CEBA03}" type="datetimeFigureOut">
              <a:rPr lang="en-US" smtClean="0"/>
              <a:t>7/12/2016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220AB6-E6CB-439F-8AD7-0A83BA369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9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glpJnElgu4" TargetMode="External"/><Relationship Id="rId2" Type="http://schemas.openxmlformats.org/officeDocument/2006/relationships/hyperlink" Target="https://github.com/ros-planning/moveit_advanced/tree/indigo-devel/moveit_workspace_analysi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url?q=http://link.springer.com/chapter/10.1007/978-3-319-03653-3_50&amp;sa=D&amp;sntz=1&amp;usg=AFQjCNGHdSgvFTV8EW8WMrWdqQmsTyG3fA" TargetMode="External"/><Relationship Id="rId2" Type="http://schemas.openxmlformats.org/officeDocument/2006/relationships/hyperlink" Target="http://www.google.com/url?q=http://robotics.estec.esa.int/ASTRA/Astra2015/Papers/Session%206A/96089_Porges.pdf&amp;sa=D&amp;sntz=1&amp;usg=AFQjCNEAuxSj0I2cnE5NzPdM_2m-BPRyg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5820" y="1457865"/>
            <a:ext cx="5903344" cy="1328466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The </a:t>
            </a:r>
            <a:r>
              <a:rPr lang="en-US" sz="4000" b="1" dirty="0" err="1" smtClean="0"/>
              <a:t>Reuleaux</a:t>
            </a:r>
            <a:r>
              <a:rPr lang="en-US" sz="4000" b="1" dirty="0" smtClean="0"/>
              <a:t> Library for </a:t>
            </a:r>
            <a:r>
              <a:rPr lang="en-US" sz="4000" b="1" dirty="0" err="1" smtClean="0"/>
              <a:t>WorkSpace</a:t>
            </a:r>
            <a:r>
              <a:rPr lang="en-US" sz="4000" b="1" dirty="0" smtClean="0"/>
              <a:t> Analysis</a:t>
            </a:r>
            <a:endParaRPr lang="en-US" sz="4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5492" y="3550279"/>
            <a:ext cx="9144000" cy="1655762"/>
          </a:xfrm>
        </p:spPr>
        <p:txBody>
          <a:bodyPr/>
          <a:lstStyle/>
          <a:p>
            <a:r>
              <a:rPr lang="en-US" dirty="0" smtClean="0"/>
              <a:t>Abhijit Makhal</a:t>
            </a:r>
          </a:p>
          <a:p>
            <a:r>
              <a:rPr lang="en-US" dirty="0" smtClean="0"/>
              <a:t>PhD Student</a:t>
            </a:r>
          </a:p>
          <a:p>
            <a:r>
              <a:rPr lang="en-US" dirty="0" smtClean="0"/>
              <a:t>Idaho State University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979" y="2786331"/>
            <a:ext cx="3914021" cy="356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1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32053" y="0"/>
            <a:ext cx="3649140" cy="737009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Results</a:t>
            </a:r>
            <a:endParaRPr lang="en-US" sz="40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3863786"/>
              </p:ext>
            </p:extLst>
          </p:nvPr>
        </p:nvGraphicFramePr>
        <p:xfrm>
          <a:off x="549273" y="1136642"/>
          <a:ext cx="8964282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4047"/>
                <a:gridCol w="1494047"/>
                <a:gridCol w="1494047"/>
                <a:gridCol w="1494047"/>
                <a:gridCol w="1494047"/>
                <a:gridCol w="1494047"/>
              </a:tblGrid>
              <a:tr h="283984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          Resolution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Number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of Voxels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# of Reachable Spheres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# of Reachable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Poses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             Time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File Size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 0.5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64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</a:t>
                      </a:r>
                      <a:r>
                        <a:rPr lang="en-US" sz="1400" baseline="0" dirty="0" smtClean="0">
                          <a:latin typeface="+mn-lt"/>
                        </a:rPr>
                        <a:t>            8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71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0s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10.9 kb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 0.25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343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35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541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1s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30.6kb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 0.1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3375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294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8423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1s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354.2kb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 0.08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6859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543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16527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3s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686.3kb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0.035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79507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5536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196568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29s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8mb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16227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   0.025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226974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         14652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538910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95s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+mn-lt"/>
                        </a:rPr>
                        <a:t>22mb</a:t>
                      </a:r>
                      <a:endParaRPr lang="en-US" sz="1400" dirty="0">
                        <a:latin typeface="+mn-lt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9273" y="613422"/>
            <a:ext cx="3182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Reachability Map</a:t>
            </a: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49273" y="3483201"/>
            <a:ext cx="3182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Capability Map</a:t>
            </a:r>
            <a:endParaRPr lang="en-US" sz="2800" b="1" dirty="0"/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1424549"/>
              </p:ext>
            </p:extLst>
          </p:nvPr>
        </p:nvGraphicFramePr>
        <p:xfrm>
          <a:off x="549273" y="4006421"/>
          <a:ext cx="7091028" cy="252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3421"/>
                <a:gridCol w="2355011"/>
                <a:gridCol w="1578634"/>
                <a:gridCol w="1293962"/>
              </a:tblGrid>
              <a:tr h="133160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          Resolution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# of Reachable Spheres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               Time</a:t>
                      </a:r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File Size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 0.5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 8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42s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3.1 kb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 0.25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35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106s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5.2kb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 0.1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294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412s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26 kb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0.08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543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731s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45.9kb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0.035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5536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5012s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445.3kb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   0.025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         14652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11939s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1.2mb</a:t>
                      </a:r>
                      <a:endParaRPr lang="en-US" sz="1400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480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15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Future Work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06" y="1014742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Project Continuation: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Base Placement for specific tasks by Inverse Reachability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400" dirty="0" smtClean="0"/>
              <a:t>Potential Future works</a:t>
            </a:r>
          </a:p>
          <a:p>
            <a:pPr lvl="1"/>
            <a:r>
              <a:rPr lang="en-US" sz="1600" dirty="0" smtClean="0"/>
              <a:t>Better Visualization </a:t>
            </a:r>
          </a:p>
          <a:p>
            <a:pPr lvl="1"/>
            <a:r>
              <a:rPr lang="en-US" sz="1600" dirty="0" smtClean="0"/>
              <a:t>Support for 7+ </a:t>
            </a:r>
            <a:r>
              <a:rPr lang="en-US" sz="1600" dirty="0" err="1" smtClean="0"/>
              <a:t>dof</a:t>
            </a:r>
            <a:r>
              <a:rPr lang="en-US" sz="1600" dirty="0" smtClean="0"/>
              <a:t> robots</a:t>
            </a:r>
          </a:p>
          <a:p>
            <a:pPr lvl="1"/>
            <a:r>
              <a:rPr lang="en-US" sz="1600" dirty="0" smtClean="0"/>
              <a:t>Singularities, Joint Limits</a:t>
            </a:r>
            <a:endParaRPr lang="en-US" sz="1600" dirty="0"/>
          </a:p>
        </p:txBody>
      </p:sp>
      <p:pic>
        <p:nvPicPr>
          <p:cNvPr id="1026" name="Picture 2" descr="https://i.ytimg.com/vi/47vX39JJnMc/maxresdefault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041" y="2015199"/>
            <a:ext cx="7231190" cy="406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173193" y="6176486"/>
            <a:ext cx="11136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can you place the robot/object in such a way so as to avoid/minimize object </a:t>
            </a:r>
            <a:r>
              <a:rPr lang="en-US" sz="2400" dirty="0" err="1">
                <a:solidFill>
                  <a:srgbClr val="FF0000"/>
                </a:solidFill>
              </a:rPr>
              <a:t>refixturing</a:t>
            </a:r>
            <a:r>
              <a:rPr lang="en-US" sz="2400" dirty="0">
                <a:solidFill>
                  <a:srgbClr val="FF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3824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https://github.com/ros-industrial-consortium/reuleaux</a:t>
            </a:r>
          </a:p>
        </p:txBody>
      </p:sp>
      <p:pic>
        <p:nvPicPr>
          <p:cNvPr id="4" name="Picture 2" descr="http://labs.blogs.com/.a/6a00d8341caed853ef017c31f439ee970b-p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365" y="1690688"/>
            <a:ext cx="264795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163824" y="3438144"/>
            <a:ext cx="4133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Comic Sans MS" panose="030F0702030302020204" pitchFamily="66" charset="0"/>
              </a:rPr>
              <a:t>Questions Please </a:t>
            </a:r>
            <a:endParaRPr lang="en-US" sz="36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39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Why do we need Analysis of Workspace??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Deduction for the robot/ user about the reachable places</a:t>
            </a:r>
          </a:p>
          <a:p>
            <a:r>
              <a:rPr lang="en-US" dirty="0" smtClean="0"/>
              <a:t>Abstraction for the arm’s capability suitable for task planners, path planners and grasp planners</a:t>
            </a:r>
          </a:p>
          <a:p>
            <a:r>
              <a:rPr lang="en-US" dirty="0" smtClean="0"/>
              <a:t>Where the hand tool center points (TCP) can be easily reached and where not</a:t>
            </a:r>
          </a:p>
          <a:p>
            <a:r>
              <a:rPr lang="en-US" dirty="0" smtClean="0"/>
              <a:t>Visualize directional and structural information about the workspace imposed by robot design</a:t>
            </a:r>
          </a:p>
          <a:p>
            <a:r>
              <a:rPr lang="en-US" dirty="0" smtClean="0"/>
              <a:t>Base placement : Especially for multiple pick and place locations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16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Current </a:t>
            </a:r>
            <a:r>
              <a:rPr lang="en-US" sz="4000" b="1" dirty="0" smtClean="0"/>
              <a:t>Solutions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moveit</a:t>
            </a:r>
            <a:r>
              <a:rPr lang="en-US" dirty="0"/>
              <a:t> </a:t>
            </a:r>
            <a:r>
              <a:rPr lang="en-US" dirty="0" smtClean="0"/>
              <a:t>workspace analysis</a:t>
            </a:r>
          </a:p>
          <a:p>
            <a:pPr lvl="1"/>
            <a:r>
              <a:rPr lang="en-US" sz="2000" dirty="0" smtClean="0">
                <a:hlinkClick r:id="rId2"/>
              </a:rPr>
              <a:t>https</a:t>
            </a:r>
            <a:r>
              <a:rPr lang="en-US" sz="2000" dirty="0">
                <a:hlinkClick r:id="rId2"/>
              </a:rPr>
              <a:t>://</a:t>
            </a:r>
            <a:r>
              <a:rPr lang="en-US" sz="2000" dirty="0" smtClean="0">
                <a:hlinkClick r:id="rId2"/>
              </a:rPr>
              <a:t>github.com/ros-planning/moveit_advanced/tree/indigo-devel/moveit_workspace_analysis</a:t>
            </a:r>
            <a:endParaRPr lang="en-US" sz="2000" dirty="0" smtClean="0"/>
          </a:p>
          <a:p>
            <a:pPr lvl="1"/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www.youtube.com/watch?v=OglpJnElgu4</a:t>
            </a:r>
            <a:r>
              <a:rPr lang="en-US" sz="2000" dirty="0" smtClean="0"/>
              <a:t> </a:t>
            </a:r>
          </a:p>
          <a:p>
            <a:pPr lvl="1"/>
            <a:r>
              <a:rPr lang="en-US" sz="2000" dirty="0"/>
              <a:t>No structural definition of workspace, analysis can only be done by defining end-effector </a:t>
            </a:r>
            <a:r>
              <a:rPr lang="en-US" sz="2000" dirty="0" smtClean="0"/>
              <a:t>goals</a:t>
            </a:r>
          </a:p>
          <a:p>
            <a:pPr lvl="1"/>
            <a:r>
              <a:rPr lang="en-US" sz="2000" dirty="0" smtClean="0"/>
              <a:t>Cannot directly solve base-placement</a:t>
            </a:r>
            <a:endParaRPr lang="en-US" sz="2000" dirty="0"/>
          </a:p>
          <a:p>
            <a:pPr lvl="1"/>
            <a:r>
              <a:rPr lang="en-US" sz="2000" dirty="0" smtClean="0"/>
              <a:t>No stable release</a:t>
            </a:r>
          </a:p>
          <a:p>
            <a:pPr lvl="1"/>
            <a:r>
              <a:rPr lang="en-US" sz="2000" dirty="0" smtClean="0"/>
              <a:t>No </a:t>
            </a:r>
            <a:r>
              <a:rPr lang="en-US" sz="2000" dirty="0"/>
              <a:t>available </a:t>
            </a:r>
            <a:r>
              <a:rPr lang="en-US" sz="2000" dirty="0" smtClean="0"/>
              <a:t>documentation</a:t>
            </a:r>
          </a:p>
          <a:p>
            <a:pPr lvl="1"/>
            <a:r>
              <a:rPr lang="en-US" sz="2000" dirty="0" smtClean="0"/>
              <a:t>Implementation level – currently not known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pPr lvl="1"/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640" y="3726611"/>
            <a:ext cx="3752491" cy="2791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8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Current </a:t>
            </a:r>
            <a:r>
              <a:rPr lang="en-US" sz="4000" b="1" dirty="0" smtClean="0"/>
              <a:t>Solutions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804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OpenRave</a:t>
            </a:r>
            <a:r>
              <a:rPr lang="en-US" dirty="0" smtClean="0"/>
              <a:t> </a:t>
            </a:r>
            <a:r>
              <a:rPr lang="en-US" dirty="0" err="1" smtClean="0"/>
              <a:t>KinematicReachability</a:t>
            </a:r>
            <a:r>
              <a:rPr lang="en-US" dirty="0" smtClean="0"/>
              <a:t> Module</a:t>
            </a:r>
          </a:p>
          <a:p>
            <a:r>
              <a:rPr lang="en-US" dirty="0" err="1" smtClean="0"/>
              <a:t>OpenRave</a:t>
            </a:r>
            <a:r>
              <a:rPr lang="en-US" dirty="0" smtClean="0"/>
              <a:t> </a:t>
            </a:r>
            <a:r>
              <a:rPr lang="en-US" dirty="0" err="1" smtClean="0"/>
              <a:t>InverseReachability</a:t>
            </a:r>
            <a:r>
              <a:rPr lang="en-US" dirty="0" smtClean="0"/>
              <a:t> Module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sz="2000" dirty="0" smtClean="0"/>
              <a:t>No user-friendly documentation available</a:t>
            </a:r>
          </a:p>
          <a:p>
            <a:pPr lvl="1"/>
            <a:r>
              <a:rPr lang="en-US" sz="2000" dirty="0" smtClean="0"/>
              <a:t>No structural synthesis</a:t>
            </a:r>
          </a:p>
          <a:p>
            <a:pPr lvl="1"/>
            <a:r>
              <a:rPr lang="en-US" sz="2000" dirty="0" smtClean="0"/>
              <a:t>No user-defined arguments</a:t>
            </a:r>
          </a:p>
          <a:p>
            <a:pPr lvl="1"/>
            <a:r>
              <a:rPr lang="en-US" sz="2000" dirty="0" smtClean="0"/>
              <a:t>The data from the map is not reusable for other applications</a:t>
            </a:r>
          </a:p>
          <a:p>
            <a:pPr lvl="1"/>
            <a:r>
              <a:rPr lang="en-US" sz="2000" dirty="0" smtClean="0"/>
              <a:t>No ROS-support (</a:t>
            </a:r>
            <a:r>
              <a:rPr lang="en-US" sz="1400" dirty="0" err="1" smtClean="0"/>
              <a:t>openrave_planning</a:t>
            </a:r>
            <a:r>
              <a:rPr lang="en-US" sz="1400" dirty="0" smtClean="0"/>
              <a:t> package non-existent after ROS </a:t>
            </a:r>
            <a:r>
              <a:rPr lang="en-US" sz="1400" dirty="0" err="1" smtClean="0"/>
              <a:t>Fuerte</a:t>
            </a:r>
            <a:r>
              <a:rPr lang="en-US" sz="2000" dirty="0"/>
              <a:t>)</a:t>
            </a:r>
            <a:endParaRPr lang="en-US" sz="2000" dirty="0" smtClean="0"/>
          </a:p>
          <a:p>
            <a:pPr lvl="1"/>
            <a:r>
              <a:rPr lang="en-US" sz="2000" dirty="0" smtClean="0"/>
              <a:t>Map generation time for a 6DOF robot varies from 2-3 hours</a:t>
            </a:r>
          </a:p>
          <a:p>
            <a:pPr lvl="1"/>
            <a:r>
              <a:rPr lang="en-US" sz="2000" dirty="0" smtClean="0"/>
              <a:t>Size of the map file varies from 150 – 200 </a:t>
            </a:r>
            <a:r>
              <a:rPr lang="en-US" sz="2000" dirty="0" err="1" smtClean="0"/>
              <a:t>mb</a:t>
            </a:r>
            <a:endParaRPr lang="en-US" sz="2000" dirty="0" smtClean="0"/>
          </a:p>
          <a:p>
            <a:pPr lvl="1"/>
            <a:r>
              <a:rPr lang="en-US" sz="2000" dirty="0" smtClean="0">
                <a:solidFill>
                  <a:srgbClr val="92D050"/>
                </a:solidFill>
              </a:rPr>
              <a:t>Implementation only in base-placement, still the process takes more than 3 hours for single object/grasp location</a:t>
            </a:r>
          </a:p>
          <a:p>
            <a:pPr lvl="1"/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332" y="433899"/>
            <a:ext cx="4945811" cy="1599530"/>
          </a:xfrm>
          <a:prstGeom prst="rect">
            <a:avLst/>
          </a:prstGeom>
        </p:spPr>
      </p:pic>
      <p:pic>
        <p:nvPicPr>
          <p:cNvPr id="1030" name="Picture 6" descr="../../_images/inversereachability_wam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8226" y="2040624"/>
            <a:ext cx="3335547" cy="2905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269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/>
              <a:t>Current </a:t>
            </a:r>
            <a:r>
              <a:rPr lang="en-US" sz="4000" b="1" dirty="0" smtClean="0"/>
              <a:t>Solutions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804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DLR method for reachability/capability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sz="2000" dirty="0" smtClean="0"/>
              <a:t>No ROS-support</a:t>
            </a:r>
          </a:p>
          <a:p>
            <a:r>
              <a:rPr lang="en-US" sz="2000" dirty="0" smtClean="0"/>
              <a:t>Map generation process takes </a:t>
            </a:r>
            <a:r>
              <a:rPr lang="en-US" sz="2000" dirty="0" err="1" smtClean="0"/>
              <a:t>upto</a:t>
            </a:r>
            <a:r>
              <a:rPr lang="en-US" sz="2000" dirty="0" smtClean="0"/>
              <a:t> 7-8 hours/ Higher DOF 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arm has taken 13 hours</a:t>
            </a:r>
          </a:p>
          <a:p>
            <a:r>
              <a:rPr lang="en-US" sz="2000" dirty="0" smtClean="0"/>
              <a:t>Size of the file of the map 150 – 200 </a:t>
            </a:r>
            <a:r>
              <a:rPr lang="en-US" sz="2000" dirty="0" err="1" smtClean="0"/>
              <a:t>mb</a:t>
            </a:r>
            <a:endParaRPr lang="en-US" sz="2000" dirty="0" smtClean="0"/>
          </a:p>
          <a:p>
            <a:r>
              <a:rPr lang="en-US" sz="2000" dirty="0" smtClean="0"/>
              <a:t>Own custom file structure for maps</a:t>
            </a:r>
          </a:p>
          <a:p>
            <a:r>
              <a:rPr lang="en-US" sz="2000" dirty="0" smtClean="0">
                <a:solidFill>
                  <a:srgbClr val="92D050"/>
                </a:solidFill>
              </a:rPr>
              <a:t>User-friendly Documentation available</a:t>
            </a:r>
          </a:p>
          <a:p>
            <a:r>
              <a:rPr lang="en-US" sz="2000" dirty="0" smtClean="0">
                <a:solidFill>
                  <a:srgbClr val="92D050"/>
                </a:solidFill>
              </a:rPr>
              <a:t>Structural and directional synthesis available</a:t>
            </a:r>
          </a:p>
          <a:p>
            <a:r>
              <a:rPr lang="en-US" sz="2000" dirty="0" smtClean="0">
                <a:solidFill>
                  <a:srgbClr val="92D050"/>
                </a:solidFill>
              </a:rPr>
              <a:t>Implementation in motion planning, grasp planning and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 smtClean="0">
                <a:solidFill>
                  <a:srgbClr val="92D050"/>
                </a:solidFill>
              </a:rPr>
              <a:t>   base-placement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46981" y="241539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http://robotics.estec.esa.int/ASTRA/Astra2015/Papers/Session%206A/96089_Porges.pdf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646981" y="279495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http://link.springer.com/chapter/10.1007%2F978-3-319-03653-3_50</a:t>
            </a: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4016" y="3264770"/>
            <a:ext cx="4279784" cy="276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98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Our Method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OpenRave</a:t>
            </a:r>
            <a:r>
              <a:rPr lang="en-US" sz="2000" dirty="0"/>
              <a:t> </a:t>
            </a:r>
            <a:r>
              <a:rPr lang="en-US" sz="2000" dirty="0" err="1" smtClean="0"/>
              <a:t>KinematicReachability</a:t>
            </a:r>
            <a:r>
              <a:rPr lang="en-US" sz="2000" dirty="0"/>
              <a:t> </a:t>
            </a:r>
            <a:r>
              <a:rPr lang="en-US" sz="2000" dirty="0" smtClean="0"/>
              <a:t>+ DLR method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REULEAUX</a:t>
            </a:r>
          </a:p>
          <a:p>
            <a:r>
              <a:rPr lang="en-US" sz="2000" dirty="0" smtClean="0"/>
              <a:t>ROS-support</a:t>
            </a:r>
          </a:p>
          <a:p>
            <a:r>
              <a:rPr lang="en-US" sz="2000" dirty="0" smtClean="0"/>
              <a:t>Structural and directional synthesis</a:t>
            </a:r>
          </a:p>
          <a:p>
            <a:r>
              <a:rPr lang="en-US" sz="2000" dirty="0" smtClean="0"/>
              <a:t>Based on existing ROS structure and robot representations</a:t>
            </a:r>
          </a:p>
          <a:p>
            <a:r>
              <a:rPr lang="en-US" sz="2000" dirty="0" smtClean="0"/>
              <a:t>Scope of user argument as per application needs</a:t>
            </a:r>
          </a:p>
          <a:p>
            <a:r>
              <a:rPr lang="en-US" sz="2000" dirty="0" smtClean="0"/>
              <a:t>Easily readable map structure</a:t>
            </a:r>
          </a:p>
          <a:p>
            <a:r>
              <a:rPr lang="en-US" sz="2000" dirty="0" smtClean="0"/>
              <a:t>Map size ranges from kb-25 </a:t>
            </a:r>
            <a:r>
              <a:rPr lang="en-US" sz="2000" dirty="0" err="1" smtClean="0"/>
              <a:t>mb</a:t>
            </a:r>
            <a:endParaRPr lang="en-US" sz="2000" dirty="0" smtClean="0"/>
          </a:p>
          <a:p>
            <a:r>
              <a:rPr lang="en-US" sz="2000" dirty="0" smtClean="0"/>
              <a:t>Approximate map generation time ~ 5-15 min</a:t>
            </a:r>
          </a:p>
          <a:p>
            <a:r>
              <a:rPr lang="en-US" sz="2000" dirty="0" smtClean="0"/>
              <a:t>Can be easily extended to applications such as grasp planning, motion planning or base-placement 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965" y="1027906"/>
            <a:ext cx="4294199" cy="411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20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815" y="-2907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How </a:t>
            </a:r>
            <a:r>
              <a:rPr lang="en-US" sz="4000" b="1" dirty="0" err="1" smtClean="0"/>
              <a:t>Reuleaux</a:t>
            </a:r>
            <a:r>
              <a:rPr lang="en-US" sz="4000" b="1" dirty="0" smtClean="0"/>
              <a:t> works?</a:t>
            </a:r>
            <a:endParaRPr lang="en-US" sz="4000" b="1" dirty="0"/>
          </a:p>
        </p:txBody>
      </p:sp>
      <p:sp>
        <p:nvSpPr>
          <p:cNvPr id="7" name="Rounded Rectangle 6"/>
          <p:cNvSpPr/>
          <p:nvPr/>
        </p:nvSpPr>
        <p:spPr>
          <a:xfrm>
            <a:off x="5270483" y="1100933"/>
            <a:ext cx="1677119" cy="862642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B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22164" y="1239151"/>
            <a:ext cx="1525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Environment</a:t>
            </a:r>
          </a:p>
          <a:p>
            <a:r>
              <a:rPr lang="en-US" sz="1600" dirty="0" smtClean="0">
                <a:latin typeface="Comic Sans MS" panose="030F0702030302020204" pitchFamily="66" charset="0"/>
              </a:rPr>
              <a:t>Voxelization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8202" y="767348"/>
            <a:ext cx="1566072" cy="1665598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8121803" y="3218683"/>
            <a:ext cx="1707997" cy="862642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B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49540" y="782687"/>
            <a:ext cx="215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</a:t>
            </a:r>
            <a:endParaRPr 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7906363" y="2954460"/>
            <a:ext cx="215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34728" y="3357123"/>
            <a:ext cx="1755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Sphere</a:t>
            </a:r>
          </a:p>
          <a:p>
            <a:r>
              <a:rPr lang="en-US" sz="1600" dirty="0" smtClean="0">
                <a:latin typeface="Comic Sans MS" panose="030F0702030302020204" pitchFamily="66" charset="0"/>
              </a:rPr>
              <a:t>Discretization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2725" y="2984242"/>
            <a:ext cx="1396372" cy="133053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200153" y="5206198"/>
            <a:ext cx="215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3</a:t>
            </a:r>
            <a:endParaRPr lang="en-US" sz="1200" dirty="0"/>
          </a:p>
        </p:txBody>
      </p:sp>
      <p:sp>
        <p:nvSpPr>
          <p:cNvPr id="17" name="Rounded Rectangle 16"/>
          <p:cNvSpPr/>
          <p:nvPr/>
        </p:nvSpPr>
        <p:spPr>
          <a:xfrm>
            <a:off x="5472949" y="5344698"/>
            <a:ext cx="1705565" cy="862642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B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630615" y="5483631"/>
            <a:ext cx="1755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Pose </a:t>
            </a:r>
          </a:p>
          <a:p>
            <a:r>
              <a:rPr lang="en-US" sz="1600" dirty="0" smtClean="0">
                <a:latin typeface="Comic Sans MS" panose="030F0702030302020204" pitchFamily="66" charset="0"/>
              </a:rPr>
              <a:t>Generation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539" y="5153651"/>
            <a:ext cx="1333486" cy="132333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599285" y="4242808"/>
            <a:ext cx="215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4</a:t>
            </a:r>
            <a:endParaRPr lang="en-US" sz="1200" dirty="0"/>
          </a:p>
        </p:txBody>
      </p:sp>
      <p:sp>
        <p:nvSpPr>
          <p:cNvPr id="21" name="Rounded Rectangle 20"/>
          <p:cNvSpPr/>
          <p:nvPr/>
        </p:nvSpPr>
        <p:spPr>
          <a:xfrm>
            <a:off x="2926183" y="4257479"/>
            <a:ext cx="1750907" cy="862642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B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193902" y="4381308"/>
            <a:ext cx="1755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Pose </a:t>
            </a:r>
          </a:p>
          <a:p>
            <a:r>
              <a:rPr lang="en-US" sz="1600" dirty="0" smtClean="0">
                <a:latin typeface="Comic Sans MS" panose="030F0702030302020204" pitchFamily="66" charset="0"/>
              </a:rPr>
              <a:t>Collection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593228" y="1958614"/>
            <a:ext cx="215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2893102" y="2085880"/>
            <a:ext cx="1650964" cy="862642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B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08542" y="2167910"/>
            <a:ext cx="17556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omic Sans MS" panose="030F0702030302020204" pitchFamily="66" charset="0"/>
              </a:rPr>
              <a:t>Pose </a:t>
            </a:r>
          </a:p>
          <a:p>
            <a:r>
              <a:rPr lang="en-US" sz="1600" dirty="0" smtClean="0">
                <a:latin typeface="Comic Sans MS" panose="030F0702030302020204" pitchFamily="66" charset="0"/>
              </a:rPr>
              <a:t>Filtering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44" y="1523176"/>
            <a:ext cx="2232700" cy="2077989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940" y="2340799"/>
            <a:ext cx="2906458" cy="26925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02" y="4242808"/>
            <a:ext cx="2256756" cy="2126510"/>
          </a:xfrm>
          <a:prstGeom prst="rect">
            <a:avLst/>
          </a:prstGeom>
        </p:spPr>
      </p:pic>
      <p:sp>
        <p:nvSpPr>
          <p:cNvPr id="5" name="Bent Arrow 4"/>
          <p:cNvSpPr/>
          <p:nvPr/>
        </p:nvSpPr>
        <p:spPr>
          <a:xfrm rot="5400000">
            <a:off x="8791430" y="2029247"/>
            <a:ext cx="582267" cy="657927"/>
          </a:xfrm>
          <a:prstGeom prst="ben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Bent Arrow 27"/>
          <p:cNvSpPr/>
          <p:nvPr/>
        </p:nvSpPr>
        <p:spPr>
          <a:xfrm rot="16200000">
            <a:off x="4280109" y="5341743"/>
            <a:ext cx="582267" cy="65792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3578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Bent Arrow 29"/>
          <p:cNvSpPr/>
          <p:nvPr/>
        </p:nvSpPr>
        <p:spPr>
          <a:xfrm rot="10800000">
            <a:off x="9397954" y="4862376"/>
            <a:ext cx="582267" cy="657927"/>
          </a:xfrm>
          <a:prstGeom prst="ben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Up Arrow 5"/>
          <p:cNvSpPr/>
          <p:nvPr/>
        </p:nvSpPr>
        <p:spPr>
          <a:xfrm>
            <a:off x="3718584" y="3218683"/>
            <a:ext cx="299717" cy="527660"/>
          </a:xfrm>
          <a:prstGeom prst="up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92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69469"/>
            <a:ext cx="10515600" cy="1325563"/>
          </a:xfrm>
        </p:spPr>
        <p:txBody>
          <a:bodyPr/>
          <a:lstStyle/>
          <a:p>
            <a:r>
              <a:rPr lang="en-US" b="1" dirty="0"/>
              <a:t>How </a:t>
            </a:r>
            <a:r>
              <a:rPr lang="en-US" b="1" dirty="0" err="1"/>
              <a:t>Reuleaux</a:t>
            </a:r>
            <a:r>
              <a:rPr lang="en-US" b="1" dirty="0"/>
              <a:t> 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" y="1135458"/>
            <a:ext cx="5782056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Reachability Map</a:t>
            </a:r>
          </a:p>
          <a:p>
            <a:pPr marL="0" indent="0">
              <a:buNone/>
            </a:pPr>
            <a:endParaRPr lang="en-US" b="1" dirty="0" smtClean="0"/>
          </a:p>
          <a:p>
            <a:pPr lvl="1"/>
            <a:r>
              <a:rPr lang="en-US" sz="2200" dirty="0"/>
              <a:t>Stores All the Filtered Sphere Coordinates and Reachable Poses</a:t>
            </a:r>
          </a:p>
          <a:p>
            <a:pPr lvl="1"/>
            <a:r>
              <a:rPr lang="en-US" sz="2200" dirty="0"/>
              <a:t>Based on </a:t>
            </a:r>
            <a:r>
              <a:rPr lang="en-US" sz="2200" dirty="0" smtClean="0"/>
              <a:t>Reachability Index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sz="1700" dirty="0" smtClean="0"/>
              <a:t>R </a:t>
            </a:r>
            <a:r>
              <a:rPr lang="en-US" sz="1700" dirty="0"/>
              <a:t>= Number of valid </a:t>
            </a:r>
            <a:r>
              <a:rPr lang="en-US" sz="1700" dirty="0" err="1"/>
              <a:t>Ik</a:t>
            </a:r>
            <a:r>
              <a:rPr lang="en-US" sz="1700" dirty="0"/>
              <a:t> solutions </a:t>
            </a:r>
            <a:r>
              <a:rPr lang="en-US" sz="1700" dirty="0" smtClean="0"/>
              <a:t>on the Sphere</a:t>
            </a:r>
          </a:p>
          <a:p>
            <a:pPr lvl="1"/>
            <a:r>
              <a:rPr lang="en-US" sz="1700" dirty="0" smtClean="0"/>
              <a:t>N </a:t>
            </a:r>
            <a:r>
              <a:rPr lang="en-US" sz="1700" dirty="0"/>
              <a:t>= Total number of Poses on the Sphere</a:t>
            </a:r>
          </a:p>
          <a:p>
            <a:pPr lvl="1"/>
            <a:endParaRPr lang="en-US" dirty="0" smtClean="0"/>
          </a:p>
          <a:p>
            <a:pPr marL="3200400" lvl="7" indent="0">
              <a:buNone/>
            </a:pPr>
            <a:endParaRPr lang="en-US" dirty="0" smtClean="0"/>
          </a:p>
          <a:p>
            <a:pPr marL="3657600" lvl="8" indent="0">
              <a:buNone/>
            </a:pPr>
            <a:endParaRPr lang="en-US" dirty="0" smtClean="0"/>
          </a:p>
          <a:p>
            <a:pPr marL="3657600" lvl="8" indent="0">
              <a:buNone/>
            </a:pPr>
            <a:endParaRPr lang="en-US" dirty="0" smtClean="0"/>
          </a:p>
          <a:p>
            <a:pPr marL="3657600" lvl="8" indent="0"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207691" y="1135458"/>
            <a:ext cx="5181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Capability </a:t>
            </a:r>
            <a:r>
              <a:rPr lang="en-US" b="1" dirty="0" smtClean="0"/>
              <a:t>Map</a:t>
            </a:r>
          </a:p>
          <a:p>
            <a:pPr marL="457200" lvl="1" indent="0">
              <a:buNone/>
            </a:pPr>
            <a:endParaRPr lang="en-US" b="1" dirty="0" smtClean="0"/>
          </a:p>
          <a:p>
            <a:pPr lvl="1"/>
            <a:r>
              <a:rPr lang="en-US" sz="2200" dirty="0" smtClean="0"/>
              <a:t>Captures </a:t>
            </a:r>
            <a:r>
              <a:rPr lang="en-US" sz="2200" dirty="0"/>
              <a:t>the directional information</a:t>
            </a:r>
          </a:p>
          <a:p>
            <a:pPr lvl="1"/>
            <a:r>
              <a:rPr lang="en-US" sz="2200" dirty="0"/>
              <a:t>For the outer spheres try to fit a cone </a:t>
            </a:r>
            <a:r>
              <a:rPr lang="en-US" sz="2200" dirty="0" smtClean="0"/>
              <a:t>with Shape Fir Error(SFE)</a:t>
            </a:r>
            <a:endParaRPr lang="en-US" sz="22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001" y="2855514"/>
            <a:ext cx="2664450" cy="55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802" y="4094283"/>
            <a:ext cx="2148792" cy="20601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5872" y="4073384"/>
            <a:ext cx="2394256" cy="20987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850" y="2533014"/>
            <a:ext cx="4068300" cy="645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157467" y="3200817"/>
            <a:ext cx="6096000" cy="861774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sz="1600" dirty="0"/>
              <a:t>R = Number of valid </a:t>
            </a:r>
            <a:r>
              <a:rPr lang="en-US" sz="1600" dirty="0" err="1"/>
              <a:t>Ik</a:t>
            </a:r>
            <a:r>
              <a:rPr lang="en-US" sz="1600" dirty="0"/>
              <a:t> solutions on the Sphere</a:t>
            </a:r>
          </a:p>
          <a:p>
            <a:pPr lvl="1"/>
            <a:r>
              <a:rPr lang="en-US" sz="1600" dirty="0" smtClean="0"/>
              <a:t>r </a:t>
            </a:r>
            <a:r>
              <a:rPr lang="en-US" sz="1600" dirty="0"/>
              <a:t>= </a:t>
            </a:r>
            <a:r>
              <a:rPr lang="en-US" sz="1600" dirty="0" smtClean="0"/>
              <a:t>Number of poses the cone fails to cover</a:t>
            </a:r>
          </a:p>
          <a:p>
            <a:pPr lvl="1"/>
            <a:r>
              <a:rPr lang="en-US" sz="1600" dirty="0" smtClean="0"/>
              <a:t>u = Number of poses the cone wrongly covers</a:t>
            </a:r>
            <a:endParaRPr 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352044" y="6390464"/>
            <a:ext cx="1114696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[1] F</a:t>
            </a:r>
            <a:r>
              <a:rPr lang="en-US" sz="1050" dirty="0"/>
              <a:t>. Zacharias, C. </a:t>
            </a:r>
            <a:r>
              <a:rPr lang="en-US" sz="1050" dirty="0" err="1"/>
              <a:t>Borst</a:t>
            </a:r>
            <a:r>
              <a:rPr lang="en-US" sz="1050" dirty="0"/>
              <a:t> and G. </a:t>
            </a:r>
            <a:r>
              <a:rPr lang="en-US" sz="1050" dirty="0" err="1"/>
              <a:t>Hirzinger</a:t>
            </a:r>
            <a:r>
              <a:rPr lang="en-US" sz="1050" dirty="0"/>
              <a:t>, "Capturing robot workspace structure: representing robot capabilities," </a:t>
            </a:r>
            <a:r>
              <a:rPr lang="en-US" sz="1050" i="1" dirty="0"/>
              <a:t>2007 IEEE/RSJ International Conference on Intelligent Robots and Systems</a:t>
            </a:r>
            <a:r>
              <a:rPr lang="en-US" sz="1050" dirty="0"/>
              <a:t>, San Diego, CA, 2007, pp. </a:t>
            </a:r>
            <a:r>
              <a:rPr lang="en-US" sz="1050" dirty="0" smtClean="0"/>
              <a:t>3229-3236.doi</a:t>
            </a:r>
            <a:r>
              <a:rPr lang="en-US" sz="1050" dirty="0"/>
              <a:t>: 10.1109/IROS.2007.4399105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74551" y="3311127"/>
            <a:ext cx="3492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[ 1]</a:t>
            </a:r>
            <a:endParaRPr lang="en-US" sz="700" dirty="0"/>
          </a:p>
        </p:txBody>
      </p:sp>
      <p:sp>
        <p:nvSpPr>
          <p:cNvPr id="12" name="TextBox 11"/>
          <p:cNvSpPr txBox="1"/>
          <p:nvPr/>
        </p:nvSpPr>
        <p:spPr>
          <a:xfrm>
            <a:off x="10797150" y="3268299"/>
            <a:ext cx="34920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[ 1]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15546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Visualization</a:t>
            </a:r>
            <a:endParaRPr lang="en-US" sz="40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386" y="1690687"/>
            <a:ext cx="2575723" cy="296793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262" y="259383"/>
            <a:ext cx="2527437" cy="240521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268" y="535129"/>
            <a:ext cx="2044543" cy="18537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986" y="3472581"/>
            <a:ext cx="2652068" cy="25709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51133" y="3118647"/>
            <a:ext cx="3602509" cy="327884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21434" y="4658623"/>
            <a:ext cx="1657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Dissections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177017" y="2522289"/>
            <a:ext cx="2208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By Reachability Index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15600" y="6043560"/>
            <a:ext cx="2449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Change Sphere Color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673699" y="6291533"/>
            <a:ext cx="2372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Show Reachable Poses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74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649</Words>
  <Application>Microsoft Office PowerPoint</Application>
  <PresentationFormat>Custom</PresentationFormat>
  <Paragraphs>191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The Reuleaux Library for WorkSpace Analysis</vt:lpstr>
      <vt:lpstr>Why do we need Analysis of Workspace??</vt:lpstr>
      <vt:lpstr>Current Solutions</vt:lpstr>
      <vt:lpstr>Current Solutions</vt:lpstr>
      <vt:lpstr>Current Solutions</vt:lpstr>
      <vt:lpstr>Our Method</vt:lpstr>
      <vt:lpstr>How Reuleaux works?</vt:lpstr>
      <vt:lpstr>How Reuleaux works?</vt:lpstr>
      <vt:lpstr>Visualization</vt:lpstr>
      <vt:lpstr>Results</vt:lpstr>
      <vt:lpstr>Future Work</vt:lpstr>
      <vt:lpstr>https://github.com/ros-industrial-consortium/reuleaux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abhijit makhal</dc:creator>
  <cp:lastModifiedBy>Armstrong, Levi H.</cp:lastModifiedBy>
  <cp:revision>70</cp:revision>
  <dcterms:created xsi:type="dcterms:W3CDTF">2016-07-07T17:28:41Z</dcterms:created>
  <dcterms:modified xsi:type="dcterms:W3CDTF">2016-07-12T13:45:35Z</dcterms:modified>
</cp:coreProperties>
</file>

<file path=docProps/thumbnail.jpeg>
</file>